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2"/>
  </p:notesMasterIdLst>
  <p:sldIdLst>
    <p:sldId id="323" r:id="rId2"/>
    <p:sldId id="333" r:id="rId3"/>
    <p:sldId id="334" r:id="rId4"/>
    <p:sldId id="335" r:id="rId5"/>
    <p:sldId id="336" r:id="rId6"/>
    <p:sldId id="337" r:id="rId7"/>
    <p:sldId id="338" r:id="rId8"/>
    <p:sldId id="339" r:id="rId9"/>
    <p:sldId id="340" r:id="rId10"/>
    <p:sldId id="341" r:id="rId11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4660"/>
  </p:normalViewPr>
  <p:slideViewPr>
    <p:cSldViewPr>
      <p:cViewPr>
        <p:scale>
          <a:sx n="94" d="100"/>
          <a:sy n="94" d="100"/>
        </p:scale>
        <p:origin x="-8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C7966E2-5A19-46F8-9E43-CC87B7E3FEF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19CA9-4A79-4DA5-9DC9-885D3B46459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6DA54-C13A-43D4-8DD5-0A095ACB6B2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07239-3079-4893-815F-D77E624A5C5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6DD3F-D785-4E1C-8CAF-CFF58EFD11B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9B01E-3D51-4B29-BADC-C3C387F9EE2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FD484-0EF9-4ECA-A624-F205C451C9D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14BE3-B557-4E32-BFB4-055C1A39EB5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B078F-9887-4BA1-BDA6-BE3055E939D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A0821-6B2C-46C2-AAF4-568B30C1974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28804-F318-450F-8A0B-4349319CB19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EB08E-F3BF-4F0D-BBB7-0EAD8DF702C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CFC50E4-4A16-4D3B-91F9-02719972DD4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692150"/>
            <a:ext cx="8229600" cy="5434013"/>
          </a:xfrm>
        </p:spPr>
        <p:txBody>
          <a:bodyPr rtlCol="0">
            <a:normAutofit/>
          </a:bodyPr>
          <a:lstStyle/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4000" dirty="0" smtClean="0"/>
              <a:t>KS rolle </a:t>
            </a:r>
            <a:r>
              <a:rPr lang="nb-NO" sz="4000" dirty="0" err="1" smtClean="0"/>
              <a:t>ift</a:t>
            </a:r>
            <a:r>
              <a:rPr lang="nb-NO" sz="4000" dirty="0" smtClean="0"/>
              <a:t>. trygghet og kriminalitetsforebygging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nb-NO" sz="40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nb-NO" sz="4000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4000" dirty="0" smtClean="0"/>
              <a:t>Yngve Carlsson, KS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nb-NO" dirty="0" smtClean="0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269193-2986-47A9-A4A4-3D292733D451}" type="slidenum">
              <a:rPr lang="nb-NO"/>
              <a:pPr>
                <a:defRPr/>
              </a:pPr>
              <a:t>1</a:t>
            </a:fld>
            <a:endParaRPr lang="nb-NO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mtClean="0"/>
              <a:t>Spørsmål: Dialog…..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Hvordan ser situasjonen ut i din kommune (evt. kommuneregion)?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Huser dere en 1%-bande?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Hvem? Hvor mange? Hva slags kriminalitet?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Supportgrupper – «</a:t>
            </a:r>
            <a:r>
              <a:rPr lang="nb-NO" dirty="0" err="1" smtClean="0"/>
              <a:t>crews</a:t>
            </a:r>
            <a:r>
              <a:rPr lang="nb-NO" dirty="0" smtClean="0"/>
              <a:t>»?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Er dette noe en kan leve med – eller noe en bør gjøre noe med?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Har din kommune (evt. kommuneregion) gjennomført noen gode «grep» overfor 1%-bandene – for å….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a). vanskeliggjøre etablering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b). vanskeliggjøre virksomhet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Er dette noe KS bør jobbe med – for å få fram kunnskap og veiledningsmateriale?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b-NO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BE3939-4073-4026-B8FD-23F324BDF5C1}" type="slidenum">
              <a:rPr lang="nb-NO"/>
              <a:pPr>
                <a:defRPr/>
              </a:pPr>
              <a:t>10</a:t>
            </a:fld>
            <a:endParaRPr lang="nb-NO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6492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dirty="0" smtClean="0"/>
              <a:t>Oppgaver </a:t>
            </a:r>
            <a:r>
              <a:rPr lang="nb-NO" dirty="0" err="1" smtClean="0"/>
              <a:t>ift</a:t>
            </a:r>
            <a:r>
              <a:rPr lang="nb-NO" dirty="0" smtClean="0"/>
              <a:t>. </a:t>
            </a:r>
            <a:r>
              <a:rPr lang="nb-NO" dirty="0" err="1" smtClean="0"/>
              <a:t>krim.foreb</a:t>
            </a:r>
            <a:r>
              <a:rPr lang="nb-NO" dirty="0" smtClean="0"/>
              <a:t>. og trygghet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68801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400" dirty="0" smtClean="0"/>
              <a:t>Skaffe kommunalt handlingsrom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400" dirty="0" smtClean="0"/>
              <a:t>Påvirke prioriteringer i staten – sentralt som lokalt (jf. det lokale politiet)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400" dirty="0" smtClean="0"/>
              <a:t>Kunnskapsutvikling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sz="2400" dirty="0" smtClean="0"/>
              <a:t>FoU: Trygghet i det offentlige rom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Gjøres tilgjengelig for alle kommuner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sz="2400" dirty="0" err="1" smtClean="0"/>
              <a:t>Ungdata</a:t>
            </a:r>
            <a:r>
              <a:rPr lang="nb-NO" sz="2400" dirty="0" smtClean="0"/>
              <a:t> – en standardisert ungdomsundersøkelse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400" dirty="0" smtClean="0"/>
              <a:t>Kunnskapsformidling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sz="2400" dirty="0" smtClean="0"/>
              <a:t>Konferanser (2010, jf. </a:t>
            </a:r>
            <a:r>
              <a:rPr lang="nb-NO" sz="2400" dirty="0" err="1" smtClean="0"/>
              <a:t>Regionvise</a:t>
            </a:r>
            <a:r>
              <a:rPr lang="nb-NO" sz="2400" dirty="0" smtClean="0"/>
              <a:t> i 2011 med </a:t>
            </a:r>
            <a:r>
              <a:rPr lang="nb-NO" sz="2400" dirty="0" err="1" smtClean="0"/>
              <a:t>Jd</a:t>
            </a:r>
            <a:r>
              <a:rPr lang="nb-NO" sz="2400" dirty="0" smtClean="0"/>
              <a:t>, </a:t>
            </a:r>
            <a:r>
              <a:rPr lang="nb-NO" sz="2400" dirty="0" err="1" smtClean="0"/>
              <a:t>Kråd</a:t>
            </a:r>
            <a:r>
              <a:rPr lang="nb-NO" sz="2400" dirty="0" smtClean="0"/>
              <a:t>….)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sz="2400" dirty="0" smtClean="0"/>
              <a:t>Foredrag i kommuner/kommuneregioner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sz="2400" dirty="0" smtClean="0"/>
              <a:t>Etablere nettverk (samarbeid </a:t>
            </a:r>
            <a:r>
              <a:rPr lang="nb-NO" sz="2400" dirty="0" err="1" smtClean="0"/>
              <a:t>Kråd</a:t>
            </a:r>
            <a:r>
              <a:rPr lang="nb-NO" sz="2400" dirty="0" smtClean="0"/>
              <a:t>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sz="2400" dirty="0" smtClean="0"/>
              <a:t>Studieturer (</a:t>
            </a:r>
            <a:r>
              <a:rPr lang="nb-NO" sz="2400" dirty="0" err="1" smtClean="0"/>
              <a:t>jf</a:t>
            </a:r>
            <a:r>
              <a:rPr lang="nb-NO" sz="2400" dirty="0" smtClean="0"/>
              <a:t> København mars 2011 om MC-bander (samarbeid </a:t>
            </a:r>
            <a:r>
              <a:rPr lang="nb-NO" sz="2400" dirty="0" err="1" smtClean="0"/>
              <a:t>Kråd</a:t>
            </a:r>
            <a:r>
              <a:rPr lang="nb-NO" sz="2400" dirty="0" smtClean="0"/>
              <a:t>, POD….??)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sz="2400" dirty="0" smtClean="0"/>
              <a:t>Veileder «MC-krim»?? (samarbeid </a:t>
            </a:r>
            <a:r>
              <a:rPr lang="nb-NO" sz="2400" dirty="0" err="1" smtClean="0"/>
              <a:t>Kråd</a:t>
            </a:r>
            <a:r>
              <a:rPr lang="nb-NO" sz="2400" dirty="0" smtClean="0"/>
              <a:t>, POD…??)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400" dirty="0" smtClean="0"/>
              <a:t>Bistand i akutte eller spesielt vanskelige saker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nb-NO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b-NO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66CBE-00B2-4F47-B4C2-FE0458A2EF92}" type="slidenum">
              <a:rPr lang="nb-NO"/>
              <a:pPr>
                <a:defRPr/>
              </a:pPr>
              <a:t>2</a:t>
            </a:fld>
            <a:endParaRPr lang="nb-NO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smtClean="0"/>
              <a:t>Bekjempelse av MC-kriminalitet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dirty="0" smtClean="0"/>
              <a:t>Utkast til et kombinert opplegg studietur og arbeidsseminar for norske kommuner i København mars 2011</a:t>
            </a:r>
            <a:endParaRPr lang="nb-N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tel 1"/>
          <p:cNvSpPr>
            <a:spLocks noGrp="1"/>
          </p:cNvSpPr>
          <p:nvPr>
            <p:ph type="title"/>
          </p:nvPr>
        </p:nvSpPr>
        <p:spPr>
          <a:xfrm>
            <a:off x="468313" y="0"/>
            <a:ext cx="7543800" cy="1223963"/>
          </a:xfrm>
        </p:spPr>
        <p:txBody>
          <a:bodyPr/>
          <a:lstStyle/>
          <a:p>
            <a:pPr eaLnBrk="1" hangingPunct="1"/>
            <a:r>
              <a:rPr lang="nb-NO" sz="3200" smtClean="0">
                <a:ea typeface="ＭＳ Ｐゴシック" pitchFamily="34" charset="-128"/>
              </a:rPr>
              <a:t>Målsetting med en studietur til DK </a:t>
            </a:r>
          </a:p>
        </p:txBody>
      </p:sp>
      <p:sp>
        <p:nvSpPr>
          <p:cNvPr id="5123" name="Plassholder for innhold 2"/>
          <p:cNvSpPr>
            <a:spLocks noGrp="1"/>
          </p:cNvSpPr>
          <p:nvPr>
            <p:ph idx="1"/>
          </p:nvPr>
        </p:nvSpPr>
        <p:spPr>
          <a:xfrm>
            <a:off x="457200" y="1268413"/>
            <a:ext cx="7543800" cy="5589587"/>
          </a:xfrm>
        </p:spPr>
        <p:txBody>
          <a:bodyPr/>
          <a:lstStyle/>
          <a:p>
            <a:pPr eaLnBrk="1" hangingPunct="1"/>
            <a:r>
              <a:rPr lang="nb-NO" smtClean="0">
                <a:ea typeface="ＭＳ Ｐゴシック" pitchFamily="34" charset="-128"/>
              </a:rPr>
              <a:t>1. Lære av danske erfaringer </a:t>
            </a:r>
          </a:p>
          <a:p>
            <a:pPr lvl="1" eaLnBrk="1" hangingPunct="1"/>
            <a:r>
              <a:rPr lang="nb-NO" sz="2400" smtClean="0">
                <a:ea typeface="ＭＳ Ｐゴシック" pitchFamily="34" charset="-128"/>
              </a:rPr>
              <a:t>Hvorfor og hvordan gruppene har utviklet seg? Om bandesituasjonen i dag.</a:t>
            </a:r>
          </a:p>
          <a:p>
            <a:pPr lvl="1" eaLnBrk="1" hangingPunct="1"/>
            <a:r>
              <a:rPr lang="nb-NO" sz="2400" smtClean="0">
                <a:ea typeface="ＭＳ Ｐゴシック" pitchFamily="34" charset="-128"/>
              </a:rPr>
              <a:t>Hvilke erfaringer  – gode som dårlige – har Danmark gjort? </a:t>
            </a:r>
          </a:p>
          <a:p>
            <a:pPr lvl="2" eaLnBrk="1" hangingPunct="1"/>
            <a:r>
              <a:rPr lang="nb-NO" sz="2000" smtClean="0">
                <a:ea typeface="ＭＳ Ｐゴシック" pitchFamily="34" charset="-128"/>
              </a:rPr>
              <a:t>Hvilke tiltak virker til å begrense virksomheten og evnen til å </a:t>
            </a:r>
            <a:r>
              <a:rPr lang="nb-NO" sz="2000" b="1" smtClean="0">
                <a:ea typeface="ＭＳ Ｐゴシック" pitchFamily="34" charset="-128"/>
              </a:rPr>
              <a:t>rekruttere</a:t>
            </a:r>
            <a:r>
              <a:rPr lang="nb-NO" sz="2000" smtClean="0">
                <a:ea typeface="ＭＳ Ｐゴシック" pitchFamily="34" charset="-128"/>
              </a:rPr>
              <a:t>? </a:t>
            </a:r>
          </a:p>
          <a:p>
            <a:pPr lvl="2" eaLnBrk="1" hangingPunct="1"/>
            <a:r>
              <a:rPr lang="nb-NO" sz="2000" smtClean="0">
                <a:ea typeface="ＭＳ Ｐゴシック" pitchFamily="34" charset="-128"/>
              </a:rPr>
              <a:t>Hva virker ikke – eller mot sin hensikt?</a:t>
            </a:r>
          </a:p>
          <a:p>
            <a:pPr eaLnBrk="1" hangingPunct="1"/>
            <a:r>
              <a:rPr lang="nb-NO" smtClean="0">
                <a:ea typeface="ＭＳ Ｐゴシック" pitchFamily="34" charset="-128"/>
              </a:rPr>
              <a:t>2. Oversette til norsk praksis</a:t>
            </a:r>
          </a:p>
          <a:p>
            <a:pPr lvl="1" eaLnBrk="1" hangingPunct="1"/>
            <a:r>
              <a:rPr lang="nb-NO" sz="2400" smtClean="0">
                <a:ea typeface="ＭＳ Ｐゴシック" pitchFamily="34" charset="-128"/>
              </a:rPr>
              <a:t>I hvilken grad og på hvilken måte kan danske erfaringer overføres til norske byer/kommuner?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tel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7543800" cy="10096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smtClean="0">
                <a:ea typeface="ＭＳ Ｐゴシック" charset="-128"/>
              </a:rPr>
              <a:t>Deltakere? Kommuner med «1-%»- miljø/er</a:t>
            </a:r>
          </a:p>
        </p:txBody>
      </p:sp>
      <p:sp>
        <p:nvSpPr>
          <p:cNvPr id="6147" name="Plassholder for innhold 2"/>
          <p:cNvSpPr>
            <a:spLocks noGrp="1"/>
          </p:cNvSpPr>
          <p:nvPr>
            <p:ph idx="1"/>
          </p:nvPr>
        </p:nvSpPr>
        <p:spPr>
          <a:xfrm>
            <a:off x="395288" y="1125538"/>
            <a:ext cx="7543800" cy="5616575"/>
          </a:xfrm>
        </p:spPr>
        <p:txBody>
          <a:bodyPr/>
          <a:lstStyle/>
          <a:p>
            <a:pPr eaLnBrk="1" hangingPunct="1"/>
            <a:r>
              <a:rPr lang="nb-NO" smtClean="0">
                <a:ea typeface="ＭＳ Ｐゴシック" pitchFamily="34" charset="-128"/>
              </a:rPr>
              <a:t>Oslo, Bergen, Trondheim, Stavanger, Kristiansand, Tromsø, (Bærum)</a:t>
            </a:r>
          </a:p>
          <a:p>
            <a:pPr lvl="1" eaLnBrk="1" hangingPunct="1"/>
            <a:r>
              <a:rPr lang="nb-NO" sz="2400" smtClean="0">
                <a:ea typeface="ＭＳ Ｐゴシック" pitchFamily="34" charset="-128"/>
              </a:rPr>
              <a:t>Inntil fem fra hver kommune</a:t>
            </a:r>
            <a:r>
              <a:rPr lang="nb-NO" smtClean="0">
                <a:ea typeface="ＭＳ Ｐゴシック" pitchFamily="34" charset="-128"/>
              </a:rPr>
              <a:t>	</a:t>
            </a:r>
          </a:p>
          <a:p>
            <a:pPr lvl="2" eaLnBrk="1" hangingPunct="1"/>
            <a:r>
              <a:rPr lang="nb-NO" sz="2000" smtClean="0">
                <a:ea typeface="ＭＳ Ｐゴシック" pitchFamily="34" charset="-128"/>
              </a:rPr>
              <a:t>Helst inkl. en politiker, en fra politiet og SLT-koordinator (som skal møtes dagen etter)</a:t>
            </a:r>
          </a:p>
          <a:p>
            <a:pPr eaLnBrk="1" hangingPunct="1"/>
            <a:r>
              <a:rPr lang="nb-NO" smtClean="0">
                <a:ea typeface="ＭＳ Ｐゴシック" pitchFamily="34" charset="-128"/>
              </a:rPr>
              <a:t>Drammen, Øvre Eiker, Fredrikstad, Sarpsborg, Skien, Porsgrunn, Klepp, Haugesund,  Hamar, Ringsaker……………</a:t>
            </a:r>
          </a:p>
          <a:p>
            <a:pPr lvl="1" eaLnBrk="1" hangingPunct="1"/>
            <a:r>
              <a:rPr lang="nb-NO" sz="2400" smtClean="0">
                <a:ea typeface="ＭＳ Ｐゴシック" pitchFamily="34" charset="-128"/>
              </a:rPr>
              <a:t>Inntil tre fra hver kommune</a:t>
            </a:r>
          </a:p>
          <a:p>
            <a:pPr eaLnBrk="1" hangingPunct="1"/>
            <a:r>
              <a:rPr lang="nb-NO" smtClean="0">
                <a:solidFill>
                  <a:srgbClr val="FF0000"/>
                </a:solidFill>
                <a:ea typeface="ＭＳ Ｐゴシック" pitchFamily="34" charset="-128"/>
              </a:rPr>
              <a:t>Når? Ca. 23-24. mars: Må avstemmes med viktige danske innledere</a:t>
            </a:r>
            <a:endParaRPr lang="nb-NO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tel 1"/>
          <p:cNvSpPr>
            <a:spLocks noGrp="1"/>
          </p:cNvSpPr>
          <p:nvPr>
            <p:ph type="title"/>
          </p:nvPr>
        </p:nvSpPr>
        <p:spPr>
          <a:xfrm>
            <a:off x="468313" y="-22225"/>
            <a:ext cx="7543800" cy="7143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smtClean="0">
                <a:ea typeface="ＭＳ Ｐゴシック" charset="-128"/>
              </a:rPr>
              <a:t>Forslag: Program dag 1.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620713"/>
            <a:ext cx="7543800" cy="62372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1800" dirty="0" smtClean="0"/>
              <a:t>11.30:  Velkommen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1800" dirty="0" smtClean="0"/>
              <a:t>11.45: Om MC situasjonen i Danmark i dag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sz="1800" dirty="0" smtClean="0"/>
              <a:t>«Det store bildet». Hvem, hva, hvordan, hvorfor?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1800" dirty="0" smtClean="0"/>
              <a:t>12.45: Lunsj.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1800" dirty="0" smtClean="0"/>
              <a:t>13.45</a:t>
            </a:r>
            <a:r>
              <a:rPr lang="nb-NO" sz="1800" dirty="0"/>
              <a:t>: Hvem rekrutteres til </a:t>
            </a:r>
            <a:r>
              <a:rPr lang="nb-NO" sz="1800" dirty="0" err="1"/>
              <a:t>rockergruppene</a:t>
            </a:r>
            <a:r>
              <a:rPr lang="nb-NO" sz="1800" dirty="0"/>
              <a:t>? Hvorfor? </a:t>
            </a:r>
            <a:r>
              <a:rPr lang="nb-NO" sz="1800" dirty="0" smtClean="0"/>
              <a:t>Kan denne kunnskapen anvendes for å stoppe </a:t>
            </a:r>
            <a:r>
              <a:rPr lang="nb-NO" sz="1800" dirty="0" err="1" smtClean="0"/>
              <a:t>fødekæden</a:t>
            </a:r>
            <a:r>
              <a:rPr lang="nb-NO" sz="1800" dirty="0"/>
              <a:t>?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sz="1800" dirty="0" smtClean="0"/>
              <a:t>Christian </a:t>
            </a:r>
            <a:r>
              <a:rPr lang="nb-NO" sz="1800" dirty="0"/>
              <a:t>Klement og Jonas Markus </a:t>
            </a:r>
            <a:r>
              <a:rPr lang="nb-NO" sz="1800" dirty="0" smtClean="0"/>
              <a:t>Lindstad/ </a:t>
            </a:r>
            <a:r>
              <a:rPr lang="nb-NO" sz="1800" dirty="0"/>
              <a:t>Maria </a:t>
            </a:r>
            <a:r>
              <a:rPr lang="nb-NO" sz="1800" dirty="0" err="1"/>
              <a:t>Libak</a:t>
            </a:r>
            <a:r>
              <a:rPr lang="nb-NO" sz="1800" dirty="0"/>
              <a:t> </a:t>
            </a:r>
            <a:r>
              <a:rPr lang="nb-NO" sz="1800" dirty="0" smtClean="0"/>
              <a:t>Pedersen. Justitsministeriets </a:t>
            </a:r>
            <a:r>
              <a:rPr lang="nb-NO" sz="1800" dirty="0" err="1" smtClean="0"/>
              <a:t>forskningsenhed</a:t>
            </a:r>
            <a:endParaRPr lang="nb-NO" sz="1800" dirty="0"/>
          </a:p>
          <a:p>
            <a:pPr marL="342900" lvl="1" indent="-342900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nb-NO" sz="1800" dirty="0" smtClean="0"/>
              <a:t>14.45: Politiets strategier overfor rocker-kriminaliteten? Hva har vært vellykket alt. mislykket?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sz="1800" dirty="0" smtClean="0"/>
              <a:t>Bruk av Al </a:t>
            </a:r>
            <a:r>
              <a:rPr lang="nb-NO" sz="1800" dirty="0" err="1" smtClean="0"/>
              <a:t>Caponemetoden</a:t>
            </a:r>
            <a:r>
              <a:rPr lang="nb-NO" sz="1800" dirty="0" smtClean="0"/>
              <a:t> m.m.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1800" dirty="0" smtClean="0"/>
              <a:t>15.45. Pause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1800" dirty="0" smtClean="0"/>
              <a:t>16.15. København kommunes møte med bandene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sz="1800" dirty="0" smtClean="0"/>
              <a:t>Hvilke virkemidler har </a:t>
            </a:r>
            <a:r>
              <a:rPr lang="nb-NO" sz="1800" i="1" dirty="0" smtClean="0"/>
              <a:t>kommunen</a:t>
            </a:r>
            <a:r>
              <a:rPr lang="nb-NO" sz="1800" dirty="0" smtClean="0"/>
              <a:t> (evt. i samarbeid med lokalt politi) anvendt for å begrense bandenes aktivitet, stoppe rekruttering og fremme «exit»? Hva har en lykkes med, og hva har en ikke lykkes med?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1800" dirty="0" smtClean="0"/>
              <a:t>18.15: Slutt dag 1.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1800" dirty="0" smtClean="0"/>
              <a:t>19.30: Middag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b-NO" sz="2000" dirty="0" smtClean="0"/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b-NO" sz="20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nb-NO" dirty="0" smtClean="0"/>
          </a:p>
          <a:p>
            <a:pPr marL="457200" lvl="1" indent="0" eaLnBrk="1" fontAlgn="auto" hangingPunct="1">
              <a:spcAft>
                <a:spcPts val="0"/>
              </a:spcAft>
              <a:buFontTx/>
              <a:buNone/>
              <a:defRPr/>
            </a:pP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tel 1"/>
          <p:cNvSpPr>
            <a:spLocks noGrp="1"/>
          </p:cNvSpPr>
          <p:nvPr>
            <p:ph type="title"/>
          </p:nvPr>
        </p:nvSpPr>
        <p:spPr>
          <a:xfrm>
            <a:off x="457200" y="0"/>
            <a:ext cx="7543800" cy="765175"/>
          </a:xfrm>
        </p:spPr>
        <p:txBody>
          <a:bodyPr/>
          <a:lstStyle/>
          <a:p>
            <a:pPr eaLnBrk="1" hangingPunct="1"/>
            <a:r>
              <a:rPr lang="nb-NO" smtClean="0">
                <a:ea typeface="ＭＳ Ｐゴシック" pitchFamily="34" charset="-128"/>
              </a:rPr>
              <a:t>Dag 2. </a:t>
            </a:r>
          </a:p>
        </p:txBody>
      </p:sp>
      <p:sp>
        <p:nvSpPr>
          <p:cNvPr id="8195" name="Plassholder for innhold 2"/>
          <p:cNvSpPr>
            <a:spLocks noGrp="1"/>
          </p:cNvSpPr>
          <p:nvPr>
            <p:ph idx="1"/>
          </p:nvPr>
        </p:nvSpPr>
        <p:spPr>
          <a:xfrm>
            <a:off x="468313" y="765175"/>
            <a:ext cx="7543800" cy="5688013"/>
          </a:xfrm>
        </p:spPr>
        <p:txBody>
          <a:bodyPr/>
          <a:lstStyle/>
          <a:p>
            <a:pPr eaLnBrk="1" hangingPunct="1"/>
            <a:r>
              <a:rPr lang="nb-NO" sz="1800" smtClean="0">
                <a:ea typeface="ＭＳ Ｐゴシック" pitchFamily="34" charset="-128"/>
              </a:rPr>
              <a:t>08.30: De danske kommunenes møte med rockergruppene:</a:t>
            </a:r>
          </a:p>
          <a:p>
            <a:pPr lvl="1" eaLnBrk="1" hangingPunct="1"/>
            <a:r>
              <a:rPr lang="nb-NO" sz="1800" smtClean="0">
                <a:ea typeface="ＭＳ Ｐゴシック" pitchFamily="34" charset="-128"/>
              </a:rPr>
              <a:t>Hvilke virkemidler har de i verktøyskrinet sitt? Hva har en lykkes/mislykkes med? v/ …….. fra det Kriminalpræventive råd – eller ……. fra en aktuell kommune</a:t>
            </a:r>
            <a:endParaRPr lang="nb-NO" sz="1400" smtClean="0">
              <a:ea typeface="ＭＳ Ｐゴシック" pitchFamily="34" charset="-128"/>
            </a:endParaRPr>
          </a:p>
          <a:p>
            <a:pPr eaLnBrk="1" hangingPunct="1"/>
            <a:r>
              <a:rPr lang="nb-NO" sz="1800" smtClean="0">
                <a:ea typeface="ＭＳ Ｐゴシック" pitchFamily="34" charset="-128"/>
              </a:rPr>
              <a:t>09.30: Vi utvider perspektivet</a:t>
            </a:r>
          </a:p>
          <a:p>
            <a:pPr lvl="1" eaLnBrk="1" hangingPunct="1"/>
            <a:r>
              <a:rPr lang="nb-NO" sz="1800" smtClean="0">
                <a:ea typeface="ＭＳ Ｐゴシック" pitchFamily="34" charset="-128"/>
              </a:rPr>
              <a:t>Danske erfaringer, strategier og tiltak settes inn i en mer systematisk  modell for forebygging og bekjempelse av alvorlig kriminalitet. v/ professor Tore Bjørgo, PHS</a:t>
            </a:r>
          </a:p>
          <a:p>
            <a:pPr eaLnBrk="1" hangingPunct="1"/>
            <a:r>
              <a:rPr lang="nb-NO" sz="1800" smtClean="0">
                <a:ea typeface="ＭＳ Ｐゴシック" pitchFamily="34" charset="-128"/>
              </a:rPr>
              <a:t>10.15: Pause/utsjekk</a:t>
            </a:r>
          </a:p>
          <a:p>
            <a:pPr eaLnBrk="1" hangingPunct="1"/>
            <a:r>
              <a:rPr lang="nb-NO" sz="1800" smtClean="0">
                <a:ea typeface="ＭＳ Ｐゴシック" pitchFamily="34" charset="-128"/>
              </a:rPr>
              <a:t>10.45: Gruppevis drøfting: (2-3 nærliggende byer/kommuner i hver gruppe): Hvilken overføringsverdi har danske erfaringer og tiltak til våre kommuner? Hva kan vi bruke dette til?</a:t>
            </a:r>
          </a:p>
          <a:p>
            <a:pPr eaLnBrk="1" hangingPunct="1"/>
            <a:r>
              <a:rPr lang="nb-NO" sz="1800" smtClean="0">
                <a:ea typeface="ＭＳ Ｐゴシック" pitchFamily="34" charset="-128"/>
              </a:rPr>
              <a:t>11.45: Plenumspresentasjon og drøfting: </a:t>
            </a:r>
          </a:p>
          <a:p>
            <a:pPr eaLnBrk="1" hangingPunct="1"/>
            <a:r>
              <a:rPr lang="nb-NO" sz="1800" smtClean="0">
                <a:ea typeface="ＭＳ Ｐゴシック" pitchFamily="34" charset="-128"/>
              </a:rPr>
              <a:t>12.45: Veien videre ift. kommunenes arbeid med MC-kriminalitet </a:t>
            </a:r>
          </a:p>
          <a:p>
            <a:pPr eaLnBrk="1" hangingPunct="1"/>
            <a:r>
              <a:rPr lang="nb-NO" sz="1800" smtClean="0">
                <a:ea typeface="ＭＳ Ｐゴシック" pitchFamily="34" charset="-128"/>
              </a:rPr>
              <a:t>13.00:  Lunsj. Hjemreise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333375"/>
            <a:ext cx="7543800" cy="5762625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Pris: Ca. 3000 Nkr. Pr. pers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Overnatting m/frokost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2 lunsjer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Middag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Møtelokale m/frukt/kaffe……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Fly t/r København kommer i tillegg.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nb-NO" dirty="0"/>
              <a:t> </a:t>
            </a:r>
            <a:endParaRPr lang="nb-NO" dirty="0" smtClean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nb-NO" dirty="0" smtClean="0"/>
              <a:t>I etterkant av studieturen påbegynnes arbeid med en </a:t>
            </a:r>
            <a:r>
              <a:rPr lang="nb-NO" dirty="0" smtClean="0">
                <a:solidFill>
                  <a:srgbClr val="FF0000"/>
                </a:solidFill>
              </a:rPr>
              <a:t>veileder</a:t>
            </a:r>
            <a:r>
              <a:rPr lang="nb-NO" dirty="0" smtClean="0"/>
              <a:t> for hvordan kommunene – i samarbeid med andre gode krefter – kan vanskeliggjøre kriminell aktivitet fra og rekruttering til «1-%» miljøene. 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tel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7543800" cy="865187"/>
          </a:xfrm>
        </p:spPr>
        <p:txBody>
          <a:bodyPr/>
          <a:lstStyle/>
          <a:p>
            <a:pPr eaLnBrk="1" hangingPunct="1"/>
            <a:r>
              <a:rPr lang="nb-NO" smtClean="0">
                <a:ea typeface="ＭＳ Ｐゴシック" pitchFamily="34" charset="-128"/>
              </a:rPr>
              <a:t>«Support team»</a:t>
            </a:r>
          </a:p>
        </p:txBody>
      </p:sp>
      <p:sp>
        <p:nvSpPr>
          <p:cNvPr id="12291" name="Plassholder for innhold 2"/>
          <p:cNvSpPr>
            <a:spLocks noGrp="1"/>
          </p:cNvSpPr>
          <p:nvPr>
            <p:ph idx="1"/>
          </p:nvPr>
        </p:nvSpPr>
        <p:spPr>
          <a:xfrm>
            <a:off x="457200" y="1268413"/>
            <a:ext cx="7543800" cy="482758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>
                <a:ea typeface="ＭＳ Ｐゴシック" charset="-128"/>
              </a:rPr>
              <a:t>………..Kripos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>
                <a:ea typeface="ＭＳ Ｐゴシック" charset="-128"/>
              </a:rPr>
              <a:t>Professor Tore Bjørgo, Politihøgskolen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>
                <a:ea typeface="ＭＳ Ｐゴシック" charset="-128"/>
              </a:rPr>
              <a:t>……….. Politidirektoratet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>
                <a:ea typeface="ＭＳ Ｐゴシック" charset="-128"/>
              </a:rPr>
              <a:t>……….. Kriminalitetsforebyggende råd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>
                <a:ea typeface="ＭＳ Ｐゴシック" charset="-128"/>
              </a:rPr>
              <a:t>………...Kriminalitetsforebyggende råd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>
                <a:ea typeface="ＭＳ Ｐゴシック" charset="-128"/>
              </a:rPr>
              <a:t>Regiondirektør Nils Petter Wiik, KS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>
                <a:ea typeface="ＭＳ Ｐゴシック" charset="-128"/>
              </a:rPr>
              <a:t>Regiondirektør Ulrika von Sydow, KS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>
                <a:ea typeface="ＭＳ Ｐゴシック" charset="-128"/>
              </a:rPr>
              <a:t>Seniorrådgiver Geir Sønstebø, KS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>
                <a:ea typeface="ＭＳ Ｐゴシック" charset="-128"/>
              </a:rPr>
              <a:t>Seniorrådgiver Yngve Carlsson, KS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b-NO" dirty="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2075</TotalTime>
  <Words>711</Words>
  <Application>Microsoft Office PowerPoint</Application>
  <PresentationFormat>Skjermfremvisning (4:3)</PresentationFormat>
  <Paragraphs>92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5" baseType="lpstr">
      <vt:lpstr>Arial</vt:lpstr>
      <vt:lpstr>Calibri</vt:lpstr>
      <vt:lpstr>Wingdings</vt:lpstr>
      <vt:lpstr>ＭＳ Ｐゴシック</vt:lpstr>
      <vt:lpstr>Office-tema</vt:lpstr>
      <vt:lpstr>Lysbilde 1</vt:lpstr>
      <vt:lpstr>Oppgaver ift. krim.foreb. og trygghet</vt:lpstr>
      <vt:lpstr>Bekjempelse av MC-kriminalitet</vt:lpstr>
      <vt:lpstr>Målsetting med en studietur til DK </vt:lpstr>
      <vt:lpstr>Deltakere? Kommuner med «1-%»- miljø/er</vt:lpstr>
      <vt:lpstr>Forslag: Program dag 1.</vt:lpstr>
      <vt:lpstr>Dag 2. </vt:lpstr>
      <vt:lpstr>Lysbilde 8</vt:lpstr>
      <vt:lpstr>«Support team»</vt:lpstr>
      <vt:lpstr>Spørsmål: Dialog…..</vt:lpstr>
    </vt:vector>
  </TitlesOfParts>
  <Company>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Kommunene og kriminalitetsforebyggende arbeid</dc:title>
  <dc:creator>7120yca</dc:creator>
  <cp:lastModifiedBy>Atle</cp:lastModifiedBy>
  <cp:revision>44</cp:revision>
  <cp:lastPrinted>2010-12-02T08:50:34Z</cp:lastPrinted>
  <dcterms:created xsi:type="dcterms:W3CDTF">2010-02-03T09:38:16Z</dcterms:created>
  <dcterms:modified xsi:type="dcterms:W3CDTF">2011-02-08T02:06:13Z</dcterms:modified>
</cp:coreProperties>
</file>